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8"/>
  </p:notesMasterIdLst>
  <p:handoutMasterIdLst>
    <p:handoutMasterId r:id="rId9"/>
  </p:handoutMasterIdLst>
  <p:sldIdLst>
    <p:sldId id="567" r:id="rId2"/>
    <p:sldId id="665" r:id="rId3"/>
    <p:sldId id="664" r:id="rId4"/>
    <p:sldId id="667" r:id="rId5"/>
    <p:sldId id="670" r:id="rId6"/>
    <p:sldId id="666" r:id="rId7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福野 真美" initials="福野" lastIdx="1" clrIdx="0">
    <p:extLst>
      <p:ext uri="{19B8F6BF-5375-455C-9EA6-DF929625EA0E}">
        <p15:presenceInfo xmlns:p15="http://schemas.microsoft.com/office/powerpoint/2012/main" userId="S-1-5-21-2071436816-1711402517-2569165586-14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1FFFF"/>
    <a:srgbClr val="CCFFFF"/>
    <a:srgbClr val="BED1EA"/>
    <a:srgbClr val="97B9E0"/>
    <a:srgbClr val="5B9BD5"/>
    <a:srgbClr val="FFC1E0"/>
    <a:srgbClr val="FF99CC"/>
    <a:srgbClr val="800080"/>
    <a:srgbClr val="004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8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社会福祉法人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の取得率</a:t>
            </a:r>
            <a:endParaRPr lang="zh-CN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c:rich>
      </c:tx>
      <c:layout>
        <c:manualLayout>
          <c:xMode val="edge"/>
          <c:yMode val="edge"/>
          <c:x val="0.1830961406371960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 alt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612401933380583"/>
          <c:y val="0.19336778412705088"/>
          <c:w val="0.7332975380960991"/>
          <c:h val="0.66923263748337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社会福祉法人</c:v>
                </c:pt>
              </c:strCache>
            </c:strRef>
          </c:tx>
          <c:spPr>
            <a:solidFill>
              <a:srgbClr val="80008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381942228155127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9D-4683-B247-4A065A36331B}"/>
                </c:ext>
              </c:extLst>
            </c:dLbl>
            <c:dLbl>
              <c:idx val="1"/>
              <c:layout>
                <c:manualLayout>
                  <c:x val="0"/>
                  <c:y val="-0.354114486681421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9D-4683-B247-4A065A3633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新加算</c:v>
                </c:pt>
                <c:pt idx="1">
                  <c:v>支援補助金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0.995</c:v>
                </c:pt>
                <c:pt idx="1">
                  <c:v>0.93700000000000006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9D-4683-B247-4A065A363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79"/>
        <c:axId val="2045841808"/>
        <c:axId val="1152489232"/>
      </c:barChart>
      <c:catAx>
        <c:axId val="204584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152489232"/>
        <c:crosses val="autoZero"/>
        <c:auto val="1"/>
        <c:lblAlgn val="ctr"/>
        <c:lblOffset val="100"/>
        <c:noMultiLvlLbl val="0"/>
      </c:catAx>
      <c:valAx>
        <c:axId val="115248923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45841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44822070592142"/>
          <c:y val="0.24378142815896975"/>
          <c:w val="0.53490009078855638"/>
          <c:h val="0.6341030582641977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内訳</c:v>
                </c:pt>
              </c:strCache>
            </c:strRef>
          </c:tx>
          <c:dPt>
            <c:idx val="0"/>
            <c:bubble3D val="0"/>
            <c:spPr>
              <a:solidFill>
                <a:srgbClr val="FF99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FA-4488-B3E8-2D413FE6A39B}"/>
              </c:ext>
            </c:extLst>
          </c:dPt>
          <c:dPt>
            <c:idx val="1"/>
            <c:bubble3D val="0"/>
            <c:spPr>
              <a:solidFill>
                <a:srgbClr val="FFC1E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4FA-4488-B3E8-2D413FE6A39B}"/>
              </c:ext>
            </c:extLst>
          </c:dPt>
          <c:dPt>
            <c:idx val="2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FA-4488-B3E8-2D413FE6A39B}"/>
              </c:ext>
            </c:extLst>
          </c:dPt>
          <c:dPt>
            <c:idx val="3"/>
            <c:bubble3D val="0"/>
            <c:spPr>
              <a:solidFill>
                <a:srgbClr val="97B9E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4FA-4488-B3E8-2D413FE6A39B}"/>
              </c:ext>
            </c:extLst>
          </c:dPt>
          <c:dPt>
            <c:idx val="4"/>
            <c:bubble3D val="0"/>
            <c:spPr>
              <a:solidFill>
                <a:srgbClr val="BED1E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FA-4488-B3E8-2D413FE6A39B}"/>
              </c:ext>
            </c:extLst>
          </c:dPt>
          <c:dLbls>
            <c:dLbl>
              <c:idx val="0"/>
              <c:layout>
                <c:manualLayout>
                  <c:x val="-0.49993422785572939"/>
                  <c:y val="9.88650190141972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FA-4488-B3E8-2D413FE6A39B}"/>
                </c:ext>
              </c:extLst>
            </c:dLbl>
            <c:dLbl>
              <c:idx val="1"/>
              <c:layout>
                <c:manualLayout>
                  <c:x val="-0.1454871288133005"/>
                  <c:y val="-2.88199232147021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FA-4488-B3E8-2D413FE6A39B}"/>
                </c:ext>
              </c:extLst>
            </c:dLbl>
            <c:dLbl>
              <c:idx val="2"/>
              <c:layout>
                <c:manualLayout>
                  <c:x val="-0.10869444045423231"/>
                  <c:y val="-0.104509430590683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FA-4488-B3E8-2D413FE6A39B}"/>
                </c:ext>
              </c:extLst>
            </c:dLbl>
            <c:dLbl>
              <c:idx val="3"/>
              <c:layout>
                <c:manualLayout>
                  <c:x val="-3.5390259820240097E-3"/>
                  <c:y val="-0.177761730371419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FA-4488-B3E8-2D413FE6A39B}"/>
                </c:ext>
              </c:extLst>
            </c:dLbl>
            <c:dLbl>
              <c:idx val="4"/>
              <c:layout>
                <c:manualLayout>
                  <c:x val="0.14510003895367188"/>
                  <c:y val="-0.115154001364236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FA-4488-B3E8-2D413FE6A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加算Ⅰ</c:v>
                </c:pt>
                <c:pt idx="1">
                  <c:v>加算Ⅱ</c:v>
                </c:pt>
                <c:pt idx="2">
                  <c:v>加算Ⅲ</c:v>
                </c:pt>
                <c:pt idx="3">
                  <c:v>加算Ⅳ</c:v>
                </c:pt>
                <c:pt idx="4">
                  <c:v>加算Ⅴ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0.71299999999999997</c:v>
                </c:pt>
                <c:pt idx="1">
                  <c:v>0.21099999999999999</c:v>
                </c:pt>
                <c:pt idx="2">
                  <c:v>4.2999999999999997E-2</c:v>
                </c:pt>
                <c:pt idx="3">
                  <c:v>8.9999999999999993E-3</c:v>
                </c:pt>
                <c:pt idx="4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FA-4488-B3E8-2D413FE6A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1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821125885336059"/>
          <c:y val="0.10547958726511586"/>
          <c:w val="0.21446497451065302"/>
          <c:h val="0.416600873034697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84320640786843E-2"/>
          <c:y val="2.6891792717224798E-2"/>
          <c:w val="0.92303882250433356"/>
          <c:h val="0.734974165997625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全産業</c:v>
                </c:pt>
              </c:strCache>
            </c:strRef>
          </c:tx>
          <c:spPr>
            <a:ln w="31750" cap="rnd">
              <a:solidFill>
                <a:srgbClr val="0000CC"/>
              </a:solidFill>
              <a:round/>
            </a:ln>
            <a:effectLst/>
          </c:spPr>
          <c:marker>
            <c:symbol val="triangle"/>
            <c:size val="11"/>
            <c:spPr>
              <a:solidFill>
                <a:srgbClr val="0000CC">
                  <a:alpha val="98000"/>
                </a:srgb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840131878923938E-2"/>
                  <c:y val="-4.7540474912203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19-4C4C-8504-152F39FE97CC}"/>
                </c:ext>
              </c:extLst>
            </c:dLbl>
            <c:dLbl>
              <c:idx val="1"/>
              <c:layout>
                <c:manualLayout>
                  <c:x val="-2.7840131878923952E-2"/>
                  <c:y val="-4.0034084136592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19-4C4C-8504-152F39FE97CC}"/>
                </c:ext>
              </c:extLst>
            </c:dLbl>
            <c:dLbl>
              <c:idx val="2"/>
              <c:layout>
                <c:manualLayout>
                  <c:x val="-3.809702257115908E-2"/>
                  <c:y val="-4.253621439512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19-4C4C-8504-152F39FE97CC}"/>
                </c:ext>
              </c:extLst>
            </c:dLbl>
            <c:dLbl>
              <c:idx val="3"/>
              <c:layout>
                <c:manualLayout>
                  <c:x val="-3.9562292670049785E-2"/>
                  <c:y val="-3.7531953878055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19-4C4C-8504-152F39FE97CC}"/>
                </c:ext>
              </c:extLst>
            </c:dLbl>
            <c:dLbl>
              <c:idx val="4"/>
              <c:layout>
                <c:manualLayout>
                  <c:x val="-3.6631752472268374E-2"/>
                  <c:y val="-3.7531953878055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19-4C4C-8504-152F39FE97CC}"/>
                </c:ext>
              </c:extLst>
            </c:dLbl>
            <c:dLbl>
              <c:idx val="5"/>
              <c:layout>
                <c:manualLayout>
                  <c:x val="-3.5166482373377592E-2"/>
                  <c:y val="-3.5029823619518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19-4C4C-8504-152F39FE97CC}"/>
                </c:ext>
              </c:extLst>
            </c:dLbl>
            <c:dLbl>
              <c:idx val="6"/>
              <c:layout>
                <c:manualLayout>
                  <c:x val="-3.0770672076705391E-2"/>
                  <c:y val="-4.00339856275273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558301597352082E-2"/>
                      <c:h val="5.88751249833765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319-4C4C-8504-152F39FE97CC}"/>
                </c:ext>
              </c:extLst>
            </c:dLbl>
            <c:dLbl>
              <c:idx val="7"/>
              <c:layout>
                <c:manualLayout>
                  <c:x val="-3.6631752472268318E-2"/>
                  <c:y val="-4.253621439512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319-4C4C-8504-152F39FE97CC}"/>
                </c:ext>
              </c:extLst>
            </c:dLbl>
            <c:dLbl>
              <c:idx val="8"/>
              <c:layout>
                <c:manualLayout>
                  <c:x val="-3.0770672076705499E-2"/>
                  <c:y val="-4.2536214395129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319-4C4C-8504-152F39FE97CC}"/>
                </c:ext>
              </c:extLst>
            </c:dLbl>
            <c:dLbl>
              <c:idx val="9"/>
              <c:layout>
                <c:manualLayout>
                  <c:x val="-3.9562292670049896E-2"/>
                  <c:y val="-3.5029823619518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319-4C4C-8504-152F39FE97CC}"/>
                </c:ext>
              </c:extLst>
            </c:dLbl>
            <c:dLbl>
              <c:idx val="10"/>
              <c:layout>
                <c:manualLayout>
                  <c:x val="-3.3701212274486858E-2"/>
                  <c:y val="-3.7531953878055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319-4C4C-8504-152F39FE97CC}"/>
                </c:ext>
              </c:extLst>
            </c:dLbl>
            <c:dLbl>
              <c:idx val="11"/>
              <c:layout>
                <c:manualLayout>
                  <c:x val="-3.6631752472268318E-2"/>
                  <c:y val="-4.253621439512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319-4C4C-8504-152F39FE97CC}"/>
                </c:ext>
              </c:extLst>
            </c:dLbl>
            <c:dLbl>
              <c:idx val="12"/>
              <c:layout>
                <c:manualLayout>
                  <c:x val="-2.6374861780033298E-2"/>
                  <c:y val="-4.0034084136592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319-4C4C-8504-152F39FE97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平成24年</c:v>
                </c:pt>
                <c:pt idx="1">
                  <c:v>平成25年</c:v>
                </c:pt>
                <c:pt idx="2">
                  <c:v>平成26年</c:v>
                </c:pt>
                <c:pt idx="3">
                  <c:v>平成27年</c:v>
                </c:pt>
                <c:pt idx="4">
                  <c:v>平成28年</c:v>
                </c:pt>
                <c:pt idx="5">
                  <c:v>平成29年</c:v>
                </c:pt>
                <c:pt idx="6">
                  <c:v>平成30年</c:v>
                </c:pt>
                <c:pt idx="7">
                  <c:v>令和元年</c:v>
                </c:pt>
                <c:pt idx="8">
                  <c:v>令和2年</c:v>
                </c:pt>
                <c:pt idx="9">
                  <c:v>令和3年</c:v>
                </c:pt>
                <c:pt idx="10">
                  <c:v>令和4年</c:v>
                </c:pt>
                <c:pt idx="11">
                  <c:v>令和5年</c:v>
                </c:pt>
                <c:pt idx="12">
                  <c:v>令和6年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35</c:v>
                </c:pt>
                <c:pt idx="1">
                  <c:v>35</c:v>
                </c:pt>
                <c:pt idx="2">
                  <c:v>35.700000000000003</c:v>
                </c:pt>
                <c:pt idx="3">
                  <c:v>36.200000000000003</c:v>
                </c:pt>
                <c:pt idx="4">
                  <c:v>36.299999999999997</c:v>
                </c:pt>
                <c:pt idx="5">
                  <c:v>36.6</c:v>
                </c:pt>
                <c:pt idx="6">
                  <c:v>37</c:v>
                </c:pt>
                <c:pt idx="7">
                  <c:v>37.299999999999997</c:v>
                </c:pt>
                <c:pt idx="8">
                  <c:v>35.200000000000003</c:v>
                </c:pt>
                <c:pt idx="9">
                  <c:v>35.5</c:v>
                </c:pt>
                <c:pt idx="10">
                  <c:v>36.1</c:v>
                </c:pt>
                <c:pt idx="11">
                  <c:v>36.9</c:v>
                </c:pt>
                <c:pt idx="12">
                  <c:v>38.6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19-4C4C-8504-152F39FE97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保育士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11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11"/>
            <c:marker>
              <c:symbol val="diamond"/>
              <c:size val="14"/>
              <c:spPr>
                <a:solidFill>
                  <a:schemeClr val="bg1"/>
                </a:solidFill>
                <a:ln w="31750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108-49CE-823E-D3A0B56CFC7E}"/>
              </c:ext>
            </c:extLst>
          </c:dPt>
          <c:dPt>
            <c:idx val="12"/>
            <c:marker>
              <c:symbol val="diamond"/>
              <c:size val="14"/>
              <c:spPr>
                <a:solidFill>
                  <a:schemeClr val="bg1"/>
                </a:solidFill>
                <a:ln w="31750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D319-4C4C-8504-152F39FE97CC}"/>
              </c:ext>
            </c:extLst>
          </c:dPt>
          <c:dLbls>
            <c:dLbl>
              <c:idx val="0"/>
              <c:layout>
                <c:manualLayout>
                  <c:x val="-3.6631752472268304E-2"/>
                  <c:y val="-4.0034084136592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319-4C4C-8504-152F39FE97CC}"/>
                </c:ext>
              </c:extLst>
            </c:dLbl>
            <c:dLbl>
              <c:idx val="1"/>
              <c:layout>
                <c:manualLayout>
                  <c:x val="-3.3701212274486879E-2"/>
                  <c:y val="-4.2536214395129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319-4C4C-8504-152F39FE97CC}"/>
                </c:ext>
              </c:extLst>
            </c:dLbl>
            <c:dLbl>
              <c:idx val="2"/>
              <c:layout>
                <c:manualLayout>
                  <c:x val="-3.9562292670049813E-2"/>
                  <c:y val="-3.2527693360981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319-4C4C-8504-152F39FE97CC}"/>
                </c:ext>
              </c:extLst>
            </c:dLbl>
            <c:dLbl>
              <c:idx val="3"/>
              <c:layout>
                <c:manualLayout>
                  <c:x val="-3.6631752472268318E-2"/>
                  <c:y val="-3.5029823619518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319-4C4C-8504-152F39FE97CC}"/>
                </c:ext>
              </c:extLst>
            </c:dLbl>
            <c:dLbl>
              <c:idx val="4"/>
              <c:layout>
                <c:manualLayout>
                  <c:x val="-3.9562292670049785E-2"/>
                  <c:y val="-4.0034084136592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319-4C4C-8504-152F39FE97CC}"/>
                </c:ext>
              </c:extLst>
            </c:dLbl>
            <c:dLbl>
              <c:idx val="5"/>
              <c:layout>
                <c:manualLayout>
                  <c:x val="-5.1284453461175647E-2"/>
                  <c:y val="-3.2527693360981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319-4C4C-8504-152F39FE97CC}"/>
                </c:ext>
              </c:extLst>
            </c:dLbl>
            <c:dLbl>
              <c:idx val="6"/>
              <c:layout>
                <c:manualLayout>
                  <c:x val="-4.8353913263394187E-2"/>
                  <c:y val="-2.7523432843907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319-4C4C-8504-152F39FE97CC}"/>
                </c:ext>
              </c:extLst>
            </c:dLbl>
            <c:dLbl>
              <c:idx val="7"/>
              <c:layout>
                <c:manualLayout>
                  <c:x val="-4.1027562768940519E-2"/>
                  <c:y val="-3.0025563102444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319-4C4C-8504-152F39FE97CC}"/>
                </c:ext>
              </c:extLst>
            </c:dLbl>
            <c:dLbl>
              <c:idx val="8"/>
              <c:layout>
                <c:manualLayout>
                  <c:x val="-3.5166482373377696E-2"/>
                  <c:y val="-3.0025563102444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319-4C4C-8504-152F39FE97CC}"/>
                </c:ext>
              </c:extLst>
            </c:dLbl>
            <c:dLbl>
              <c:idx val="9"/>
              <c:layout>
                <c:manualLayout>
                  <c:x val="-4.2492832867831253E-2"/>
                  <c:y val="-3.7531953878055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319-4C4C-8504-152F39FE97CC}"/>
                </c:ext>
              </c:extLst>
            </c:dLbl>
            <c:dLbl>
              <c:idx val="10"/>
              <c:layout>
                <c:manualLayout>
                  <c:x val="-4.542337306561272E-2"/>
                  <c:y val="-4.253621439512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319-4C4C-8504-152F39FE97CC}"/>
                </c:ext>
              </c:extLst>
            </c:dLbl>
            <c:dLbl>
              <c:idx val="11"/>
              <c:layout>
                <c:manualLayout>
                  <c:x val="-6.1541344153410886E-2"/>
                  <c:y val="-4.5038344653666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08-49CE-823E-D3A0B56CFC7E}"/>
                </c:ext>
              </c:extLst>
            </c:dLbl>
            <c:dLbl>
              <c:idx val="12"/>
              <c:layout>
                <c:manualLayout>
                  <c:x val="-1.0745189929181057E-16"/>
                  <c:y val="-2.2519172326833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319-4C4C-8504-152F39FE97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平成24年</c:v>
                </c:pt>
                <c:pt idx="1">
                  <c:v>平成25年</c:v>
                </c:pt>
                <c:pt idx="2">
                  <c:v>平成26年</c:v>
                </c:pt>
                <c:pt idx="3">
                  <c:v>平成27年</c:v>
                </c:pt>
                <c:pt idx="4">
                  <c:v>平成28年</c:v>
                </c:pt>
                <c:pt idx="5">
                  <c:v>平成29年</c:v>
                </c:pt>
                <c:pt idx="6">
                  <c:v>平成30年</c:v>
                </c:pt>
                <c:pt idx="7">
                  <c:v>令和元年</c:v>
                </c:pt>
                <c:pt idx="8">
                  <c:v>令和2年</c:v>
                </c:pt>
                <c:pt idx="9">
                  <c:v>令和3年</c:v>
                </c:pt>
                <c:pt idx="10">
                  <c:v>令和4年</c:v>
                </c:pt>
                <c:pt idx="11">
                  <c:v>令和5年</c:v>
                </c:pt>
                <c:pt idx="12">
                  <c:v>令和6年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26.3</c:v>
                </c:pt>
                <c:pt idx="1">
                  <c:v>25.8</c:v>
                </c:pt>
                <c:pt idx="2">
                  <c:v>26.4</c:v>
                </c:pt>
                <c:pt idx="3">
                  <c:v>26.9</c:v>
                </c:pt>
                <c:pt idx="4">
                  <c:v>27.2</c:v>
                </c:pt>
                <c:pt idx="5">
                  <c:v>28.5</c:v>
                </c:pt>
                <c:pt idx="6">
                  <c:v>29.8</c:v>
                </c:pt>
                <c:pt idx="7">
                  <c:v>30.3</c:v>
                </c:pt>
                <c:pt idx="8">
                  <c:v>30.3</c:v>
                </c:pt>
                <c:pt idx="9">
                  <c:v>30.9</c:v>
                </c:pt>
                <c:pt idx="10">
                  <c:v>31.9</c:v>
                </c:pt>
                <c:pt idx="11">
                  <c:v>33.799999999999997</c:v>
                </c:pt>
                <c:pt idx="12">
                  <c:v>37.4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19-4C4C-8504-152F39FE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1760608"/>
        <c:axId val="1788255488"/>
      </c:lineChart>
      <c:catAx>
        <c:axId val="178176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788255488"/>
        <c:crosses val="autoZero"/>
        <c:auto val="1"/>
        <c:lblAlgn val="ctr"/>
        <c:lblOffset val="100"/>
        <c:noMultiLvlLbl val="0"/>
      </c:catAx>
      <c:valAx>
        <c:axId val="1788255488"/>
        <c:scaling>
          <c:orientation val="minMax"/>
          <c:max val="40"/>
          <c:min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78176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85466" cy="502951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074" y="4"/>
            <a:ext cx="2985465" cy="502951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r">
              <a:defRPr sz="1200"/>
            </a:lvl1pPr>
          </a:lstStyle>
          <a:p>
            <a:fld id="{7C03F623-A075-4B92-9806-E7EABDBE37C2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5762"/>
            <a:ext cx="2985466" cy="502951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074" y="9515762"/>
            <a:ext cx="2985465" cy="502951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r">
              <a:defRPr sz="1200"/>
            </a:lvl1pPr>
          </a:lstStyle>
          <a:p>
            <a:fld id="{B89B4FC0-5E71-48F5-A03D-F049DC135D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956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84871" cy="502676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2" y="0"/>
            <a:ext cx="2984871" cy="502676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r">
              <a:defRPr sz="1200"/>
            </a:lvl1pPr>
          </a:lstStyle>
          <a:p>
            <a:fld id="{5AF8777B-3D8C-4953-A5F6-8B6F6DC7D04B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7" tIns="46534" rIns="93067" bIns="465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8" y="4821510"/>
            <a:ext cx="5510530" cy="3944869"/>
          </a:xfrm>
          <a:prstGeom prst="rect">
            <a:avLst/>
          </a:prstGeom>
        </p:spPr>
        <p:txBody>
          <a:bodyPr vert="horz" lIns="93067" tIns="46534" rIns="93067" bIns="465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516039"/>
            <a:ext cx="2984871" cy="502675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2" y="9516039"/>
            <a:ext cx="2984871" cy="502675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r">
              <a:defRPr sz="1200"/>
            </a:lvl1pPr>
          </a:lstStyle>
          <a:p>
            <a:fld id="{AB6D3214-1371-4A69-8BA9-7C6FFECA4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432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B61B-BC98-4B76-8D32-CE3525804C49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771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835604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651085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0EF-C88D-45A9-A534-F62A5A280418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CD20207-485F-435E-95FB-DF4271B24AD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779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1F2A3-0A7A-4714-8678-FBBD5E7E5F72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75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712289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949317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977725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3E88-19BB-4F66-AC41-9217D2556CBE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16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56D6F-71C0-4C55-B261-7E218A090295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B059CEC-D1F3-4F8E-8B50-D3871C74F0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1923"/>
          <a:stretch/>
        </p:blipFill>
        <p:spPr>
          <a:xfrm>
            <a:off x="1" y="2"/>
            <a:ext cx="2653991" cy="219807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AA797CA-C78B-4F9E-BE24-1AE3FA4387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85426" y="3811465"/>
            <a:ext cx="2358575" cy="3050931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A40617-C7EE-44B8-AAF9-9CF168C515D1}"/>
              </a:ext>
            </a:extLst>
          </p:cNvPr>
          <p:cNvSpPr/>
          <p:nvPr userDrawn="1"/>
        </p:nvSpPr>
        <p:spPr>
          <a:xfrm>
            <a:off x="0" y="2"/>
            <a:ext cx="2558562" cy="2198077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9167DA-7B51-4ACB-8627-C1AD2FB8BE02}"/>
              </a:ext>
            </a:extLst>
          </p:cNvPr>
          <p:cNvSpPr/>
          <p:nvPr userDrawn="1"/>
        </p:nvSpPr>
        <p:spPr>
          <a:xfrm>
            <a:off x="6585438" y="3727941"/>
            <a:ext cx="2558562" cy="3130061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96672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340913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693222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133E9-E998-4F32-902A-808B789670B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C1BF2-1CBC-46F6-8B83-C4CF31BB9C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704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141231E4-5531-4555-A5AD-021FA6F83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43294"/>
            <a:ext cx="9134764" cy="942108"/>
          </a:xfrm>
          <a:solidFill>
            <a:srgbClr val="FFFFFF">
              <a:alpha val="69804"/>
            </a:srgbClr>
          </a:solidFill>
        </p:spPr>
        <p:txBody>
          <a:bodyPr anchor="ctr">
            <a:normAutofit/>
          </a:bodyPr>
          <a:lstStyle/>
          <a:p>
            <a:r>
              <a:rPr lang="ja-JP" altLang="en-US" sz="2800" b="1" dirty="0">
                <a:latin typeface="Bahnschrift" panose="020B0502040204020203" pitchFamily="34" charset="0"/>
                <a:ea typeface="BIZ UDPゴシック" panose="020B0400000000000000" pitchFamily="50" charset="-128"/>
              </a:rPr>
              <a:t>地域の福祉を守り抜くために</a:t>
            </a: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2412B6D9-ABB2-4266-8DC4-FABF8B9F4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2755" y="1588674"/>
            <a:ext cx="4331630" cy="663112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全国社会福祉法人経営者協議会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27F6F28-2793-4EEF-A9B2-B2918B6AC636}"/>
              </a:ext>
            </a:extLst>
          </p:cNvPr>
          <p:cNvSpPr/>
          <p:nvPr/>
        </p:nvSpPr>
        <p:spPr>
          <a:xfrm>
            <a:off x="278347" y="2054562"/>
            <a:ext cx="8587306" cy="4609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bIns="252000">
            <a:spAutoFit/>
          </a:bodyPr>
          <a:lstStyle/>
          <a:p>
            <a:pPr marL="360000" indent="-457200" algn="ctr"/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 algn="ctr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提言・要望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/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全産業と遜色ない水準までの早急な処遇改善、</a:t>
            </a: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臨時改定（基本報酬、食費等の基準費用額等の引上げ）</a:t>
            </a:r>
          </a:p>
          <a:p>
            <a:pPr marL="360000" indent="-457200"/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（２）	全産業の賃上げと物価指数に連動する仕組みの導入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en-US" altLang="ja-JP" sz="2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賃金スライド制・物価スライド制</a:t>
            </a:r>
            <a:r>
              <a:rPr lang="en-US" altLang="ja-JP" sz="2400" b="1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/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（３）	介護、障害福祉、子育て支援等の制度間で異なる</a:t>
            </a: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処遇改善の仕組み・運用の一元化、対象職種等と</a:t>
            </a:r>
          </a:p>
          <a:p>
            <a:pPr marL="360000" indent="-457200"/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法人裁量のさらなる拡大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02CA0C0E-5EB8-4C70-9E69-554CFC602CF3}"/>
              </a:ext>
            </a:extLst>
          </p:cNvPr>
          <p:cNvSpPr txBox="1">
            <a:spLocks/>
          </p:cNvSpPr>
          <p:nvPr/>
        </p:nvSpPr>
        <p:spPr>
          <a:xfrm>
            <a:off x="7077364" y="64984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b="1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EC1BF2-1CBC-46F6-8B83-C4CF31BB9CCA}" type="slidenum">
              <a:rPr lang="ja-JP" altLang="en-US" sz="12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pPr/>
              <a:t>1</a:t>
            </a:fld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Google Shape;186;p1">
            <a:extLst>
              <a:ext uri="{FF2B5EF4-FFF2-40B4-BE49-F238E27FC236}">
                <a16:creationId xmlns:a16="http://schemas.microsoft.com/office/drawing/2014/main" id="{FFF24458-A144-2E34-7C28-AAEE187D55B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99838" y="129872"/>
            <a:ext cx="2238740" cy="7316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B416EF2-9C46-41E2-AF33-8EC3BE6110A2}"/>
              </a:ext>
            </a:extLst>
          </p:cNvPr>
          <p:cNvSpPr/>
          <p:nvPr/>
        </p:nvSpPr>
        <p:spPr>
          <a:xfrm>
            <a:off x="7134498" y="859229"/>
            <a:ext cx="1905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年４月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68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4470DE-F479-F8D7-6430-258985139D02}"/>
              </a:ext>
            </a:extLst>
          </p:cNvPr>
          <p:cNvSpPr txBox="1"/>
          <p:nvPr/>
        </p:nvSpPr>
        <p:spPr>
          <a:xfrm>
            <a:off x="762000" y="6556680"/>
            <a:ext cx="727456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出典：第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lang="zh-TW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介護給付費分科会－介護事業経営調査委員会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日開催）資料より全国経営協事務局で作図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55E78620-C724-1C6F-D45D-D15AD935B8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3364898"/>
              </p:ext>
            </p:extLst>
          </p:nvPr>
        </p:nvGraphicFramePr>
        <p:xfrm>
          <a:off x="448164" y="1360722"/>
          <a:ext cx="4568578" cy="493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AD87C00-9194-0EAE-98BF-74E380632816}"/>
              </a:ext>
            </a:extLst>
          </p:cNvPr>
          <p:cNvCxnSpPr>
            <a:cxnSpLocks/>
          </p:cNvCxnSpPr>
          <p:nvPr/>
        </p:nvCxnSpPr>
        <p:spPr>
          <a:xfrm>
            <a:off x="0" y="1128077"/>
            <a:ext cx="9134764" cy="0"/>
          </a:xfrm>
          <a:prstGeom prst="line">
            <a:avLst/>
          </a:prstGeom>
          <a:ln w="69850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スライド番号プレースホルダー 1">
            <a:extLst>
              <a:ext uri="{FF2B5EF4-FFF2-40B4-BE49-F238E27FC236}">
                <a16:creationId xmlns:a16="http://schemas.microsoft.com/office/drawing/2014/main" id="{9728D4BD-3E9E-9505-1211-0A2F8779BBC6}"/>
              </a:ext>
            </a:extLst>
          </p:cNvPr>
          <p:cNvSpPr txBox="1">
            <a:spLocks/>
          </p:cNvSpPr>
          <p:nvPr/>
        </p:nvSpPr>
        <p:spPr>
          <a:xfrm>
            <a:off x="7077364" y="64836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b="1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EC1BF2-1CBC-46F6-8B83-C4CF31BB9CCA}" type="slidenum">
              <a: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pPr/>
              <a:t>2</a:t>
            </a:fld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7" name="Google Shape;186;p1">
            <a:extLst>
              <a:ext uri="{FF2B5EF4-FFF2-40B4-BE49-F238E27FC236}">
                <a16:creationId xmlns:a16="http://schemas.microsoft.com/office/drawing/2014/main" id="{F96316EE-1020-6FF7-4E12-A31BD86DD8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40532" y="117418"/>
            <a:ext cx="1442978" cy="471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7EC48B4-FA1B-4B17-7F55-64C55BE00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8508" y="3867671"/>
            <a:ext cx="2163304" cy="227936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20D159-0B1F-4DED-10DD-7A3A80098EAB}"/>
              </a:ext>
            </a:extLst>
          </p:cNvPr>
          <p:cNvSpPr txBox="1"/>
          <p:nvPr/>
        </p:nvSpPr>
        <p:spPr>
          <a:xfrm>
            <a:off x="9236" y="536555"/>
            <a:ext cx="9134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社会福祉法人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はすでに</a:t>
            </a:r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処遇改善加算・補助金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を</a:t>
            </a:r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フル活用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0ECAACF-7EAB-BB6B-1393-F0760F3EB6FE}"/>
              </a:ext>
            </a:extLst>
          </p:cNvPr>
          <p:cNvGrpSpPr/>
          <p:nvPr/>
        </p:nvGrpSpPr>
        <p:grpSpPr>
          <a:xfrm>
            <a:off x="5558764" y="1196380"/>
            <a:ext cx="3636883" cy="3750491"/>
            <a:chOff x="5104448" y="1861537"/>
            <a:chExt cx="3950617" cy="3959089"/>
          </a:xfrm>
        </p:grpSpPr>
        <p:sp>
          <p:nvSpPr>
            <p:cNvPr id="11" name="吹き出し: 四角形 10">
              <a:extLst>
                <a:ext uri="{FF2B5EF4-FFF2-40B4-BE49-F238E27FC236}">
                  <a16:creationId xmlns:a16="http://schemas.microsoft.com/office/drawing/2014/main" id="{F7060417-32E7-5CE1-1367-08DB2A19BE61}"/>
                </a:ext>
              </a:extLst>
            </p:cNvPr>
            <p:cNvSpPr/>
            <p:nvPr/>
          </p:nvSpPr>
          <p:spPr>
            <a:xfrm>
              <a:off x="7515718" y="4681402"/>
              <a:ext cx="1383792" cy="1139224"/>
            </a:xfrm>
            <a:prstGeom prst="wedgeRectCallout">
              <a:avLst>
                <a:gd name="adj1" fmla="val -66589"/>
                <a:gd name="adj2" fmla="val -19836"/>
              </a:avLst>
            </a:prstGeom>
            <a:ln w="4762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９割超が</a:t>
              </a:r>
              <a:endParaRPr kumimoji="1"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上位区分を取得</a:t>
              </a: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BE871A0D-0CA2-57D6-42AA-8BF3C7BA1345}"/>
                </a:ext>
              </a:extLst>
            </p:cNvPr>
            <p:cNvGrpSpPr/>
            <p:nvPr/>
          </p:nvGrpSpPr>
          <p:grpSpPr>
            <a:xfrm>
              <a:off x="5104448" y="1861537"/>
              <a:ext cx="3410466" cy="2876912"/>
              <a:chOff x="5365962" y="1907423"/>
              <a:chExt cx="3410466" cy="2876912"/>
            </a:xfrm>
          </p:grpSpPr>
          <p:graphicFrame>
            <p:nvGraphicFramePr>
              <p:cNvPr id="10" name="グラフ 9">
                <a:extLst>
                  <a:ext uri="{FF2B5EF4-FFF2-40B4-BE49-F238E27FC236}">
                    <a16:creationId xmlns:a16="http://schemas.microsoft.com/office/drawing/2014/main" id="{2BDE9C38-6325-70E3-FC83-77FA68B5558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14895933"/>
                  </p:ext>
                </p:extLst>
              </p:nvPr>
            </p:nvGraphicFramePr>
            <p:xfrm>
              <a:off x="5365962" y="1907423"/>
              <a:ext cx="3410466" cy="28769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12" name="アーチ 11">
                <a:extLst>
                  <a:ext uri="{FF2B5EF4-FFF2-40B4-BE49-F238E27FC236}">
                    <a16:creationId xmlns:a16="http://schemas.microsoft.com/office/drawing/2014/main" id="{BC98EC04-7F85-6568-0298-688A17619C71}"/>
                  </a:ext>
                </a:extLst>
              </p:cNvPr>
              <p:cNvSpPr/>
              <p:nvPr/>
            </p:nvSpPr>
            <p:spPr>
              <a:xfrm rot="5400000">
                <a:off x="6024986" y="2599655"/>
                <a:ext cx="1719147" cy="1785342"/>
              </a:xfrm>
              <a:prstGeom prst="blockArc">
                <a:avLst>
                  <a:gd name="adj1" fmla="val 10800000"/>
                  <a:gd name="adj2" fmla="val 9187604"/>
                  <a:gd name="adj3" fmla="val 18024"/>
                </a:avLst>
              </a:prstGeom>
              <a:noFill/>
              <a:ln w="508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A8AD271-D59C-120D-34F2-BDB4C2C6B9E0}"/>
                </a:ext>
              </a:extLst>
            </p:cNvPr>
            <p:cNvSpPr txBox="1"/>
            <p:nvPr/>
          </p:nvSpPr>
          <p:spPr>
            <a:xfrm>
              <a:off x="7160799" y="4014143"/>
              <a:ext cx="1894266" cy="544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９２．４％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B19E7AA1-D2A7-532A-C3CE-54D8943682AA}"/>
                </a:ext>
              </a:extLst>
            </p:cNvPr>
            <p:cNvSpPr txBox="1"/>
            <p:nvPr/>
          </p:nvSpPr>
          <p:spPr>
            <a:xfrm>
              <a:off x="5803534" y="3151414"/>
              <a:ext cx="1639021" cy="487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取得している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endParaRPr>
            </a:p>
            <a:p>
              <a:pPr algn="ctr"/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+mj-cs"/>
                </a:rPr>
                <a:t>新加算の内訳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058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ADA6A848-FBA4-F535-9063-E6B0A0CED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9" y="5657377"/>
            <a:ext cx="9065751" cy="81591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F2A2E15-4E42-9D34-4A2B-408427A84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" y="58262"/>
            <a:ext cx="8930640" cy="5442513"/>
          </a:xfrm>
          <a:prstGeom prst="rect">
            <a:avLst/>
          </a:prstGeom>
        </p:spPr>
      </p:pic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DB4C9575-ACD5-01C9-A75B-FE566DA42AA6}"/>
              </a:ext>
            </a:extLst>
          </p:cNvPr>
          <p:cNvSpPr txBox="1">
            <a:spLocks/>
          </p:cNvSpPr>
          <p:nvPr/>
        </p:nvSpPr>
        <p:spPr>
          <a:xfrm>
            <a:off x="7077364" y="64836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b="1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EC1BF2-1CBC-46F6-8B83-C4CF31BB9CCA}" type="slidenum">
              <a: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pPr/>
              <a:t>3</a:t>
            </a:fld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B390D0-6B30-4C0D-40B2-0A9E12DBDF9C}"/>
              </a:ext>
            </a:extLst>
          </p:cNvPr>
          <p:cNvSpPr txBox="1"/>
          <p:nvPr/>
        </p:nvSpPr>
        <p:spPr>
          <a:xfrm>
            <a:off x="2600960" y="6629897"/>
            <a:ext cx="6146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出典：第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41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lang="zh-TW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介護給付費分科会－介護事業経営調査委員会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日開催）資料に一部加筆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0AAFF5B-222E-314A-664B-0381547B2664}"/>
              </a:ext>
            </a:extLst>
          </p:cNvPr>
          <p:cNvCxnSpPr>
            <a:cxnSpLocks/>
          </p:cNvCxnSpPr>
          <p:nvPr/>
        </p:nvCxnSpPr>
        <p:spPr>
          <a:xfrm>
            <a:off x="8412480" y="1391920"/>
            <a:ext cx="0" cy="1387598"/>
          </a:xfrm>
          <a:prstGeom prst="line">
            <a:avLst/>
          </a:prstGeom>
          <a:ln w="107950">
            <a:solidFill>
              <a:schemeClr val="bg2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90C79BE2-3971-C453-A782-D4021CA875E8}"/>
              </a:ext>
            </a:extLst>
          </p:cNvPr>
          <p:cNvCxnSpPr>
            <a:cxnSpLocks/>
          </p:cNvCxnSpPr>
          <p:nvPr/>
        </p:nvCxnSpPr>
        <p:spPr>
          <a:xfrm>
            <a:off x="7934960" y="1727200"/>
            <a:ext cx="0" cy="1158240"/>
          </a:xfrm>
          <a:prstGeom prst="line">
            <a:avLst/>
          </a:prstGeom>
          <a:ln w="66675">
            <a:solidFill>
              <a:schemeClr val="bg2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FFEA58E-06C4-EAE9-E82A-DAA42B6AE291}"/>
              </a:ext>
            </a:extLst>
          </p:cNvPr>
          <p:cNvSpPr/>
          <p:nvPr/>
        </p:nvSpPr>
        <p:spPr>
          <a:xfrm>
            <a:off x="8178800" y="1767840"/>
            <a:ext cx="893387" cy="61200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月額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３万円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D933B3E-05E8-66D4-DC8A-E197095EA64C}"/>
              </a:ext>
            </a:extLst>
          </p:cNvPr>
          <p:cNvSpPr/>
          <p:nvPr/>
        </p:nvSpPr>
        <p:spPr>
          <a:xfrm>
            <a:off x="7164081" y="2010920"/>
            <a:ext cx="892800" cy="61200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月額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９万円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411FC16-0B2B-054A-BC71-F69EBF3AEB0E}"/>
              </a:ext>
            </a:extLst>
          </p:cNvPr>
          <p:cNvSpPr/>
          <p:nvPr/>
        </p:nvSpPr>
        <p:spPr>
          <a:xfrm>
            <a:off x="731519" y="2226920"/>
            <a:ext cx="5807484" cy="792000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一時期縮小していた</a:t>
            </a:r>
            <a:endParaRPr kumimoji="1"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「全産業と介護職員の賃金差」が再び拡大</a:t>
            </a:r>
          </a:p>
        </p:txBody>
      </p:sp>
    </p:spTree>
    <p:extLst>
      <p:ext uri="{BB962C8B-B14F-4D97-AF65-F5344CB8AC3E}">
        <p14:creationId xmlns:p14="http://schemas.microsoft.com/office/powerpoint/2010/main" val="389753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E79E60B-74F2-B632-DBFA-9A49CFDA1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3" y="148857"/>
            <a:ext cx="9043004" cy="5317224"/>
          </a:xfrm>
          <a:prstGeom prst="rect">
            <a:avLst/>
          </a:prstGeom>
        </p:spPr>
      </p:pic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DB4C9575-ACD5-01C9-A75B-FE566DA42AA6}"/>
              </a:ext>
            </a:extLst>
          </p:cNvPr>
          <p:cNvSpPr txBox="1">
            <a:spLocks/>
          </p:cNvSpPr>
          <p:nvPr/>
        </p:nvSpPr>
        <p:spPr>
          <a:xfrm>
            <a:off x="7077364" y="64836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b="1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EC1BF2-1CBC-46F6-8B83-C4CF31BB9CCA}" type="slidenum">
              <a: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pPr/>
              <a:t>4</a:t>
            </a:fld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B390D0-6B30-4C0D-40B2-0A9E12DBDF9C}"/>
              </a:ext>
            </a:extLst>
          </p:cNvPr>
          <p:cNvSpPr txBox="1"/>
          <p:nvPr/>
        </p:nvSpPr>
        <p:spPr>
          <a:xfrm>
            <a:off x="2600960" y="6629897"/>
            <a:ext cx="6146800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出典：第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46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回障害福祉サービス等報酬改定検討チーム（令和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日開催）資料に一部加筆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0AAFF5B-222E-314A-664B-0381547B2664}"/>
              </a:ext>
            </a:extLst>
          </p:cNvPr>
          <p:cNvCxnSpPr>
            <a:cxnSpLocks/>
          </p:cNvCxnSpPr>
          <p:nvPr/>
        </p:nvCxnSpPr>
        <p:spPr>
          <a:xfrm>
            <a:off x="8518805" y="1584251"/>
            <a:ext cx="0" cy="1186001"/>
          </a:xfrm>
          <a:prstGeom prst="line">
            <a:avLst/>
          </a:prstGeom>
          <a:ln w="107950">
            <a:solidFill>
              <a:schemeClr val="bg2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90C79BE2-3971-C453-A782-D4021CA875E8}"/>
              </a:ext>
            </a:extLst>
          </p:cNvPr>
          <p:cNvCxnSpPr>
            <a:cxnSpLocks/>
          </p:cNvCxnSpPr>
          <p:nvPr/>
        </p:nvCxnSpPr>
        <p:spPr>
          <a:xfrm>
            <a:off x="8020021" y="1903228"/>
            <a:ext cx="0" cy="1018924"/>
          </a:xfrm>
          <a:prstGeom prst="line">
            <a:avLst/>
          </a:prstGeom>
          <a:ln w="66675">
            <a:solidFill>
              <a:schemeClr val="bg2">
                <a:lumMod val="50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FFEA58E-06C4-EAE9-E82A-DAA42B6AE291}"/>
              </a:ext>
            </a:extLst>
          </p:cNvPr>
          <p:cNvSpPr/>
          <p:nvPr/>
        </p:nvSpPr>
        <p:spPr>
          <a:xfrm>
            <a:off x="8193832" y="1871251"/>
            <a:ext cx="893387" cy="61200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月額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８万円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D933B3E-05E8-66D4-DC8A-E197095EA64C}"/>
              </a:ext>
            </a:extLst>
          </p:cNvPr>
          <p:cNvSpPr/>
          <p:nvPr/>
        </p:nvSpPr>
        <p:spPr>
          <a:xfrm>
            <a:off x="7187122" y="2077672"/>
            <a:ext cx="892800" cy="612000"/>
          </a:xfrm>
          <a:prstGeom prst="rect">
            <a:avLst/>
          </a:prstGeom>
          <a:ln w="3492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月額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５万円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411FC16-0B2B-054A-BC71-F69EBF3AEB0E}"/>
              </a:ext>
            </a:extLst>
          </p:cNvPr>
          <p:cNvSpPr/>
          <p:nvPr/>
        </p:nvSpPr>
        <p:spPr>
          <a:xfrm>
            <a:off x="107005" y="2304789"/>
            <a:ext cx="6356426" cy="792000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一時期縮小していた</a:t>
            </a:r>
            <a:endParaRPr kumimoji="1"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「全産業と障害福祉職員の賃金差」が再び拡大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D03D580-D9A0-5617-FAF0-3D5285829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04" y="5589383"/>
            <a:ext cx="8881353" cy="83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47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6DBE9401-83C5-7CCF-015F-9714AC40724A}"/>
              </a:ext>
            </a:extLst>
          </p:cNvPr>
          <p:cNvSpPr txBox="1">
            <a:spLocks/>
          </p:cNvSpPr>
          <p:nvPr/>
        </p:nvSpPr>
        <p:spPr>
          <a:xfrm>
            <a:off x="7077364" y="64836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b="1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EC1BF2-1CBC-46F6-8B83-C4CF31BB9CCA}" type="slidenum">
              <a: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pPr/>
              <a:t>5</a:t>
            </a:fld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DF47060-9C50-B951-C0D6-0B6554AA40BD}"/>
              </a:ext>
            </a:extLst>
          </p:cNvPr>
          <p:cNvGrpSpPr/>
          <p:nvPr/>
        </p:nvGrpSpPr>
        <p:grpSpPr>
          <a:xfrm>
            <a:off x="118628" y="226905"/>
            <a:ext cx="9107670" cy="6520763"/>
            <a:chOff x="118628" y="226905"/>
            <a:chExt cx="9107670" cy="6520763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790C6D83-6847-AEA9-FCE8-5AB24A9C7D8B}"/>
                </a:ext>
              </a:extLst>
            </p:cNvPr>
            <p:cNvSpPr txBox="1"/>
            <p:nvPr/>
          </p:nvSpPr>
          <p:spPr>
            <a:xfrm>
              <a:off x="1121079" y="226905"/>
              <a:ext cx="69018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保育士の平均賃金の推移</a:t>
              </a: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917ADF76-9A81-EBF2-2489-05D3719C19F1}"/>
                </a:ext>
              </a:extLst>
            </p:cNvPr>
            <p:cNvCxnSpPr>
              <a:cxnSpLocks/>
            </p:cNvCxnSpPr>
            <p:nvPr/>
          </p:nvCxnSpPr>
          <p:spPr>
            <a:xfrm>
              <a:off x="412898" y="865417"/>
              <a:ext cx="8453344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4ED9FE2-804C-751B-A3E0-4D23E16D9B3D}"/>
                </a:ext>
              </a:extLst>
            </p:cNvPr>
            <p:cNvSpPr txBox="1"/>
            <p:nvPr/>
          </p:nvSpPr>
          <p:spPr>
            <a:xfrm>
              <a:off x="207818" y="928845"/>
              <a:ext cx="10307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月収（万円）</a:t>
              </a:r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ED51E39B-69A7-5555-2FE2-3EF422EA3826}"/>
                </a:ext>
              </a:extLst>
            </p:cNvPr>
            <p:cNvGrpSpPr/>
            <p:nvPr/>
          </p:nvGrpSpPr>
          <p:grpSpPr>
            <a:xfrm>
              <a:off x="118628" y="1021397"/>
              <a:ext cx="8854614" cy="5075675"/>
              <a:chOff x="118628" y="1021398"/>
              <a:chExt cx="8854614" cy="5075675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AE103550-5438-C585-F7D8-4D2B4CFFEB63}"/>
                  </a:ext>
                </a:extLst>
              </p:cNvPr>
              <p:cNvGrpSpPr/>
              <p:nvPr/>
            </p:nvGrpSpPr>
            <p:grpSpPr>
              <a:xfrm>
                <a:off x="305898" y="1021398"/>
                <a:ext cx="8667344" cy="5075675"/>
                <a:chOff x="1121079" y="988831"/>
                <a:chExt cx="8667344" cy="5075675"/>
              </a:xfrm>
            </p:grpSpPr>
            <p:graphicFrame>
              <p:nvGraphicFramePr>
                <p:cNvPr id="11" name="グラフ 10">
                  <a:extLst>
                    <a:ext uri="{FF2B5EF4-FFF2-40B4-BE49-F238E27FC236}">
                      <a16:creationId xmlns:a16="http://schemas.microsoft.com/office/drawing/2014/main" id="{8D4E49A1-C701-12AC-3C83-485CDEEAAA43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3129631832"/>
                    </p:ext>
                  </p:extLst>
                </p:nvPr>
              </p:nvGraphicFramePr>
              <p:xfrm>
                <a:off x="1121079" y="988831"/>
                <a:ext cx="8667344" cy="507567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cxnSp>
              <p:nvCxnSpPr>
                <p:cNvPr id="14" name="直線コネクタ 13">
                  <a:extLst>
                    <a:ext uri="{FF2B5EF4-FFF2-40B4-BE49-F238E27FC236}">
                      <a16:creationId xmlns:a16="http://schemas.microsoft.com/office/drawing/2014/main" id="{B06B4850-1163-1657-3888-23E02399C3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763640" y="1854107"/>
                  <a:ext cx="512635" cy="761588"/>
                </a:xfrm>
                <a:prstGeom prst="line">
                  <a:avLst/>
                </a:prstGeom>
                <a:ln w="44450">
                  <a:solidFill>
                    <a:schemeClr val="bg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63C4ED22-FD7F-B536-F225-EAB46ED3685C}"/>
                  </a:ext>
                </a:extLst>
              </p:cNvPr>
              <p:cNvSpPr/>
              <p:nvPr/>
            </p:nvSpPr>
            <p:spPr>
              <a:xfrm>
                <a:off x="118628" y="2559723"/>
                <a:ext cx="6334070" cy="7920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人事院勧告を踏まえた処遇改善が講じられたが</a:t>
                </a:r>
                <a:endParaRPr kumimoji="1" lang="en-US" altLang="ja-JP" sz="24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ctr"/>
                <a:r>
                  <a:rPr kumimoji="1" lang="ja-JP" altLang="en-US" sz="2400" dirty="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未だ保育士の平均賃金も全産業平均を下回る</a:t>
                </a:r>
              </a:p>
            </p:txBody>
          </p:sp>
        </p:grp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A08247B5-7D11-B3A4-A234-F96C88C1CBE1}"/>
                </a:ext>
              </a:extLst>
            </p:cNvPr>
            <p:cNvSpPr txBox="1"/>
            <p:nvPr/>
          </p:nvSpPr>
          <p:spPr>
            <a:xfrm>
              <a:off x="305898" y="5982469"/>
              <a:ext cx="6146800" cy="15388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出典：全国こども政策主管課長会議 （令和</a:t>
              </a:r>
              <a:r>
                <a:rPr lang="en-US" altLang="ja-JP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6</a:t>
              </a:r>
              <a:r>
                <a:rPr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年度）成育局 保育政策課資料をもとに全国経営協事務局にて作図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BAF2C35-4452-D727-F5BE-38FBDA212D93}"/>
                </a:ext>
              </a:extLst>
            </p:cNvPr>
            <p:cNvSpPr txBox="1"/>
            <p:nvPr/>
          </p:nvSpPr>
          <p:spPr>
            <a:xfrm>
              <a:off x="675415" y="6211484"/>
              <a:ext cx="7648129" cy="15388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en-US" altLang="ja-JP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保育士の平均賃金は令和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年までのデータ（令和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年度改定＋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5.2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％を含まない）であったため、以下の通り全国経営協で推計。</a:t>
              </a:r>
              <a:endPara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A4DE81E7-8BF6-2457-415B-64CFC914600C}"/>
                </a:ext>
              </a:extLst>
            </p:cNvPr>
            <p:cNvSpPr txBox="1"/>
            <p:nvPr/>
          </p:nvSpPr>
          <p:spPr>
            <a:xfrm>
              <a:off x="819000" y="6423051"/>
              <a:ext cx="5179464" cy="15388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年：令和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年の平均賃金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〔32.1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万円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〕×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年人事院勧告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〔5.2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％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〕</a:t>
              </a:r>
              <a:endParaRPr lang="ja-JP" altLang="en-US" sz="1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4EFDC683-8658-CF74-0244-CA774C334584}"/>
                </a:ext>
              </a:extLst>
            </p:cNvPr>
            <p:cNvSpPr txBox="1"/>
            <p:nvPr/>
          </p:nvSpPr>
          <p:spPr>
            <a:xfrm>
              <a:off x="8622961" y="1786832"/>
              <a:ext cx="603337" cy="15388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（推計）</a:t>
              </a:r>
              <a:endPara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4092949-BD55-D2C5-D1D6-6D2415D8ED48}"/>
                </a:ext>
              </a:extLst>
            </p:cNvPr>
            <p:cNvSpPr/>
            <p:nvPr/>
          </p:nvSpPr>
          <p:spPr>
            <a:xfrm>
              <a:off x="7736058" y="524691"/>
              <a:ext cx="1275925" cy="612000"/>
            </a:xfrm>
            <a:prstGeom prst="rect">
              <a:avLst/>
            </a:prstGeom>
            <a:ln w="3492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月額</a:t>
              </a:r>
              <a:endPara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</a:t>
              </a:r>
              <a:r>
                <a:rPr kumimoji="1"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.</a:t>
              </a:r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２万円</a:t>
              </a:r>
              <a:r>
                <a:rPr kumimoji="1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</a:t>
              </a:r>
              <a:r>
                <a:rPr kumimoji="1"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差</a:t>
              </a: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906F5750-C581-5B53-C128-CEE70A858E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35187" y="2748196"/>
              <a:ext cx="514661" cy="384748"/>
            </a:xfrm>
            <a:prstGeom prst="line">
              <a:avLst/>
            </a:prstGeom>
            <a:ln w="444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940C8D1-846F-094E-EC62-CC61093A4F95}"/>
                </a:ext>
              </a:extLst>
            </p:cNvPr>
            <p:cNvSpPr txBox="1"/>
            <p:nvPr/>
          </p:nvSpPr>
          <p:spPr>
            <a:xfrm>
              <a:off x="7277903" y="2559722"/>
              <a:ext cx="603337" cy="15388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（推計）</a:t>
              </a:r>
              <a:endPara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2C267C8-50D2-A21B-351D-35650B9E6BE3}"/>
                </a:ext>
              </a:extLst>
            </p:cNvPr>
            <p:cNvSpPr txBox="1"/>
            <p:nvPr/>
          </p:nvSpPr>
          <p:spPr>
            <a:xfrm>
              <a:off x="818999" y="6593780"/>
              <a:ext cx="4746059" cy="153888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令和６年：令和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年の推計値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×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6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年人事院勧告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〔10.7</a:t>
              </a:r>
              <a:r>
                <a:rPr lang="ja-JP" altLang="en-US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％</a:t>
              </a:r>
              <a:r>
                <a:rPr lang="en-US" altLang="ja-JP" sz="10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〕</a:t>
              </a:r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7F73EBFD-CC0F-6C79-D92F-4F1EBFCFE63B}"/>
                </a:ext>
              </a:extLst>
            </p:cNvPr>
            <p:cNvSpPr/>
            <p:nvPr/>
          </p:nvSpPr>
          <p:spPr>
            <a:xfrm>
              <a:off x="8073543" y="1886673"/>
              <a:ext cx="549417" cy="867411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bIns="108000" rtlCol="0" anchor="b" anchorCtr="0"/>
            <a:lstStyle/>
            <a:p>
              <a:pPr algn="ctr">
                <a:lnSpc>
                  <a:spcPts val="1100"/>
                </a:lnSpc>
              </a:pPr>
              <a:r>
                <a:rPr kumimoji="1" lang="ja-JP" altLang="en-US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＋</a:t>
              </a:r>
              <a:r>
                <a:rPr kumimoji="1" lang="en-US" altLang="ja-JP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10.</a:t>
              </a:r>
              <a:r>
                <a:rPr kumimoji="1" lang="ja-JP" altLang="en-US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７％</a:t>
              </a:r>
            </a:p>
            <a:p>
              <a:pPr algn="ctr">
                <a:lnSpc>
                  <a:spcPts val="1100"/>
                </a:lnSpc>
              </a:pPr>
              <a:r>
                <a:rPr kumimoji="1" lang="ja-JP" altLang="en-US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人事院勧告</a:t>
              </a:r>
              <a:endParaRPr kumimoji="1" lang="en-US" altLang="ja-JP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86F755B4-B598-49BA-282B-1BEF0485B983}"/>
                </a:ext>
              </a:extLst>
            </p:cNvPr>
            <p:cNvGrpSpPr/>
            <p:nvPr/>
          </p:nvGrpSpPr>
          <p:grpSpPr>
            <a:xfrm>
              <a:off x="7335186" y="2799962"/>
              <a:ext cx="1287775" cy="516940"/>
              <a:chOff x="7335186" y="2799962"/>
              <a:chExt cx="1287775" cy="516940"/>
            </a:xfrm>
          </p:grpSpPr>
          <p:sp>
            <p:nvSpPr>
              <p:cNvPr id="9" name="フローチャート: 手操作入力 8">
                <a:extLst>
                  <a:ext uri="{FF2B5EF4-FFF2-40B4-BE49-F238E27FC236}">
                    <a16:creationId xmlns:a16="http://schemas.microsoft.com/office/drawing/2014/main" id="{26EBF06F-A949-D69F-F125-7D150A4D2A7D}"/>
                  </a:ext>
                </a:extLst>
              </p:cNvPr>
              <p:cNvSpPr/>
              <p:nvPr/>
            </p:nvSpPr>
            <p:spPr>
              <a:xfrm rot="5400000" flipV="1">
                <a:off x="7998503" y="2692444"/>
                <a:ext cx="507197" cy="741719"/>
              </a:xfrm>
              <a:prstGeom prst="flowChartManualInpu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rtlCol="0" anchor="b" anchorCtr="0"/>
              <a:lstStyle/>
              <a:p>
                <a:pPr algn="ctr">
                  <a:lnSpc>
                    <a:spcPts val="1100"/>
                  </a:lnSpc>
                </a:pPr>
                <a:endParaRPr kumimoji="1" lang="ja-JP" altLang="en-US" sz="1050">
                  <a:solidFill>
                    <a:schemeClr val="dk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3" name="二等辺三角形 2">
                <a:extLst>
                  <a:ext uri="{FF2B5EF4-FFF2-40B4-BE49-F238E27FC236}">
                    <a16:creationId xmlns:a16="http://schemas.microsoft.com/office/drawing/2014/main" id="{6EE192C8-DDC4-AF5F-C009-C46DE48BA0CE}"/>
                  </a:ext>
                </a:extLst>
              </p:cNvPr>
              <p:cNvSpPr/>
              <p:nvPr/>
            </p:nvSpPr>
            <p:spPr>
              <a:xfrm>
                <a:off x="7335186" y="2799962"/>
                <a:ext cx="687734" cy="507198"/>
              </a:xfrm>
              <a:prstGeom prst="triangle">
                <a:avLst>
                  <a:gd name="adj" fmla="val 10000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bIns="108000" rtlCol="0" anchor="b" anchorCtr="0"/>
              <a:lstStyle/>
              <a:p>
                <a:pPr algn="ctr">
                  <a:lnSpc>
                    <a:spcPts val="1100"/>
                  </a:lnSpc>
                </a:pPr>
                <a:r>
                  <a:rPr kumimoji="1" lang="ja-JP" altLang="en-US" sz="10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＋５</a:t>
                </a:r>
                <a:r>
                  <a:rPr kumimoji="1" lang="en-US" altLang="ja-JP" sz="10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</a:t>
                </a:r>
                <a:r>
                  <a:rPr kumimoji="1" lang="ja-JP" altLang="en-US" sz="10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２％</a:t>
                </a:r>
              </a:p>
              <a:p>
                <a:pPr algn="ctr">
                  <a:lnSpc>
                    <a:spcPts val="1100"/>
                  </a:lnSpc>
                </a:pPr>
                <a:r>
                  <a:rPr kumimoji="1" lang="ja-JP" altLang="en-US" sz="10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人事院勧告</a:t>
                </a:r>
                <a:endParaRPr kumimoji="1" lang="en-US" altLang="ja-JP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813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7">
            <a:extLst>
              <a:ext uri="{FF2B5EF4-FFF2-40B4-BE49-F238E27FC236}">
                <a16:creationId xmlns:a16="http://schemas.microsoft.com/office/drawing/2014/main" id="{1C7AE072-A294-3C8B-B596-89D948954742}"/>
              </a:ext>
            </a:extLst>
          </p:cNvPr>
          <p:cNvSpPr/>
          <p:nvPr/>
        </p:nvSpPr>
        <p:spPr>
          <a:xfrm>
            <a:off x="6905734" y="1547073"/>
            <a:ext cx="768643" cy="412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ja-JP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92.1</a:t>
            </a:r>
            <a:r>
              <a:rPr lang="en-US" altLang="ja-JP" sz="10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05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endParaRPr lang="ja-JP" altLang="en-US" sz="105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角丸四角形 7">
            <a:extLst>
              <a:ext uri="{FF2B5EF4-FFF2-40B4-BE49-F238E27FC236}">
                <a16:creationId xmlns:a16="http://schemas.microsoft.com/office/drawing/2014/main" id="{04F1CBC5-40A1-81A1-A554-6BF37BF6C4D5}"/>
              </a:ext>
            </a:extLst>
          </p:cNvPr>
          <p:cNvSpPr/>
          <p:nvPr/>
        </p:nvSpPr>
        <p:spPr>
          <a:xfrm>
            <a:off x="4861342" y="1910205"/>
            <a:ext cx="768643" cy="412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ja-JP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77.0</a:t>
            </a:r>
            <a:r>
              <a:rPr lang="en-US" altLang="ja-JP" sz="10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05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%</a:t>
            </a:r>
            <a:endParaRPr lang="ja-JP" altLang="en-US" sz="105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FC0BAA82-D3D0-2773-D15F-C61692EE67C0}"/>
              </a:ext>
            </a:extLst>
          </p:cNvPr>
          <p:cNvSpPr txBox="1">
            <a:spLocks/>
          </p:cNvSpPr>
          <p:nvPr/>
        </p:nvSpPr>
        <p:spPr>
          <a:xfrm>
            <a:off x="7077364" y="648363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b="1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3EC1BF2-1CBC-46F6-8B83-C4CF31BB9CCA}" type="slidenum">
              <a: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pPr/>
              <a:t>6</a:t>
            </a:fld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EC98D664-BA1F-7A2C-9501-50B1FB4494D5}"/>
              </a:ext>
            </a:extLst>
          </p:cNvPr>
          <p:cNvCxnSpPr>
            <a:cxnSpLocks/>
          </p:cNvCxnSpPr>
          <p:nvPr/>
        </p:nvCxnSpPr>
        <p:spPr>
          <a:xfrm>
            <a:off x="756000" y="2161622"/>
            <a:ext cx="7632000" cy="0"/>
          </a:xfrm>
          <a:prstGeom prst="line">
            <a:avLst/>
          </a:prstGeom>
          <a:ln w="12700">
            <a:solidFill>
              <a:srgbClr val="00426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8FFF2874-AB8A-A34B-B53A-F5FF192F166D}"/>
              </a:ext>
            </a:extLst>
          </p:cNvPr>
          <p:cNvCxnSpPr>
            <a:cxnSpLocks/>
          </p:cNvCxnSpPr>
          <p:nvPr/>
        </p:nvCxnSpPr>
        <p:spPr>
          <a:xfrm>
            <a:off x="756000" y="2974232"/>
            <a:ext cx="763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9E3843E-A44F-9BCB-687A-186674C2C1E7}"/>
              </a:ext>
            </a:extLst>
          </p:cNvPr>
          <p:cNvGrpSpPr/>
          <p:nvPr/>
        </p:nvGrpSpPr>
        <p:grpSpPr>
          <a:xfrm>
            <a:off x="2614031" y="1540588"/>
            <a:ext cx="3915938" cy="553998"/>
            <a:chOff x="1493968" y="1540588"/>
            <a:chExt cx="3915938" cy="553998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BC676A0-0283-BED6-9B13-D66095BDB628}"/>
                </a:ext>
              </a:extLst>
            </p:cNvPr>
            <p:cNvSpPr txBox="1"/>
            <p:nvPr/>
          </p:nvSpPr>
          <p:spPr>
            <a:xfrm>
              <a:off x="1493968" y="1644957"/>
              <a:ext cx="2473754" cy="44140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35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400" b="0" i="0" u="none" strike="noStrike" kern="1200" cap="none" spc="1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全体の収支差率</a:t>
              </a:r>
              <a:endParaRPr kumimoji="0" lang="en-US" altLang="ja-JP" sz="2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D6E5C96-3767-7B7C-8C93-C8F92D1057D2}"/>
                </a:ext>
              </a:extLst>
            </p:cNvPr>
            <p:cNvSpPr txBox="1"/>
            <p:nvPr/>
          </p:nvSpPr>
          <p:spPr>
            <a:xfrm>
              <a:off x="4170784" y="1540588"/>
              <a:ext cx="1239122" cy="55399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r">
                <a:spcAft>
                  <a:spcPts val="2600"/>
                </a:spcAft>
                <a:defRPr/>
              </a:pPr>
              <a:r>
                <a:rPr lang="en-US" altLang="ja-JP" sz="3600" b="1" spc="150" dirty="0">
                  <a:solidFill>
                    <a:srgbClr val="1959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</a:t>
              </a:r>
              <a:r>
                <a:rPr kumimoji="0" lang="en-US" altLang="ja-JP" sz="3600" b="1" i="0" u="none" strike="noStrike" kern="1200" cap="none" spc="150" normalizeH="0" baseline="0" noProof="0" dirty="0">
                  <a:ln>
                    <a:noFill/>
                  </a:ln>
                  <a:solidFill>
                    <a:srgbClr val="1959A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.4</a:t>
              </a:r>
              <a:r>
                <a:rPr kumimoji="0" lang="ja-JP" altLang="en-US" sz="2400" b="0" i="0" u="none" strike="noStrike" kern="1200" cap="none" spc="1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％</a:t>
              </a:r>
              <a:endParaRPr kumimoji="0" lang="en-US" altLang="ja-JP" sz="2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BF06DF-FECC-E36A-486C-2D1198114288}"/>
              </a:ext>
            </a:extLst>
          </p:cNvPr>
          <p:cNvSpPr txBox="1"/>
          <p:nvPr/>
        </p:nvSpPr>
        <p:spPr>
          <a:xfrm>
            <a:off x="2330873" y="6589257"/>
            <a:ext cx="4746491" cy="15388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出典：福祉医療機構「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 社会福祉法人の経営状況について」（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118A024-E926-162E-24CA-B122CC589601}"/>
              </a:ext>
            </a:extLst>
          </p:cNvPr>
          <p:cNvSpPr txBox="1"/>
          <p:nvPr/>
        </p:nvSpPr>
        <p:spPr>
          <a:xfrm>
            <a:off x="-13478" y="931876"/>
            <a:ext cx="913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法人全体の経営状況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3EA7A80-8B39-AF36-1D99-E8961C803557}"/>
              </a:ext>
            </a:extLst>
          </p:cNvPr>
          <p:cNvSpPr txBox="1"/>
          <p:nvPr/>
        </p:nvSpPr>
        <p:spPr>
          <a:xfrm>
            <a:off x="-13478" y="247573"/>
            <a:ext cx="9157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福祉人材の確保・定着と公定価格</a:t>
            </a:r>
          </a:p>
        </p:txBody>
      </p:sp>
      <p:sp>
        <p:nvSpPr>
          <p:cNvPr id="15" name="四角形: 角を丸くする 10">
            <a:extLst>
              <a:ext uri="{FF2B5EF4-FFF2-40B4-BE49-F238E27FC236}">
                <a16:creationId xmlns:a16="http://schemas.microsoft.com/office/drawing/2014/main" id="{410CDAB4-A858-91DD-1E75-1104549FC081}"/>
              </a:ext>
            </a:extLst>
          </p:cNvPr>
          <p:cNvSpPr/>
          <p:nvPr/>
        </p:nvSpPr>
        <p:spPr>
          <a:xfrm>
            <a:off x="496193" y="4292485"/>
            <a:ext cx="8145419" cy="1505569"/>
          </a:xfrm>
          <a:prstGeom prst="roundRect">
            <a:avLst>
              <a:gd name="adj" fmla="val 12262"/>
            </a:avLst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marL="360000" indent="-457200"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提言・要望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360000" indent="-457200" algn="ctr"/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全産業と遜色ない水準までの早急な処遇改善</a:t>
            </a:r>
          </a:p>
          <a:p>
            <a:pPr marL="360000" indent="-457200" algn="ctr"/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次期改定を待つことない報酬の引上げ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A7F997-A242-139C-8021-44BD1C6951A1}"/>
              </a:ext>
            </a:extLst>
          </p:cNvPr>
          <p:cNvSpPr txBox="1"/>
          <p:nvPr/>
        </p:nvSpPr>
        <p:spPr>
          <a:xfrm>
            <a:off x="3410085" y="2509844"/>
            <a:ext cx="648000" cy="368518"/>
          </a:xfrm>
          <a:prstGeom prst="roundRect">
            <a:avLst>
              <a:gd name="adj" fmla="val 34526"/>
            </a:avLst>
          </a:prstGeom>
          <a:solidFill>
            <a:srgbClr val="1D68A9"/>
          </a:solidFill>
        </p:spPr>
        <p:txBody>
          <a:bodyPr wrap="none" lIns="180000" tIns="0" rIns="180000" bIns="36000" anchor="ctr" anchorCtr="0">
            <a:no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介護</a:t>
            </a:r>
            <a:endParaRPr lang="ja-JP" altLang="en-US" sz="2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49633A6-4F06-CE79-2F46-3874C92B5158}"/>
              </a:ext>
            </a:extLst>
          </p:cNvPr>
          <p:cNvSpPr txBox="1"/>
          <p:nvPr/>
        </p:nvSpPr>
        <p:spPr>
          <a:xfrm>
            <a:off x="6036537" y="2517411"/>
            <a:ext cx="612000" cy="369325"/>
          </a:xfrm>
          <a:prstGeom prst="roundRect">
            <a:avLst>
              <a:gd name="adj" fmla="val 36074"/>
            </a:avLst>
          </a:prstGeom>
          <a:solidFill>
            <a:srgbClr val="1D68A9"/>
          </a:solidFill>
        </p:spPr>
        <p:txBody>
          <a:bodyPr wrap="none" lIns="180000" tIns="0" rIns="180000" bIns="36000" anchor="ctr" anchorCtr="0">
            <a:no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障害</a:t>
            </a:r>
            <a:endParaRPr lang="ja-JP" altLang="en-US" sz="2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フローチャート: 組合せ 17">
            <a:extLst>
              <a:ext uri="{FF2B5EF4-FFF2-40B4-BE49-F238E27FC236}">
                <a16:creationId xmlns:a16="http://schemas.microsoft.com/office/drawing/2014/main" id="{14E72997-C270-7412-1535-3CB38915CFE7}"/>
              </a:ext>
            </a:extLst>
          </p:cNvPr>
          <p:cNvSpPr/>
          <p:nvPr/>
        </p:nvSpPr>
        <p:spPr>
          <a:xfrm>
            <a:off x="4123865" y="3071507"/>
            <a:ext cx="896269" cy="314511"/>
          </a:xfrm>
          <a:prstGeom prst="flowChartMerge">
            <a:avLst/>
          </a:prstGeom>
          <a:solidFill>
            <a:srgbClr val="1D68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9BB9100-DAF0-D4ED-B833-62B7C1A83001}"/>
              </a:ext>
            </a:extLst>
          </p:cNvPr>
          <p:cNvSpPr txBox="1"/>
          <p:nvPr/>
        </p:nvSpPr>
        <p:spPr>
          <a:xfrm>
            <a:off x="1588534" y="3456109"/>
            <a:ext cx="5966932" cy="448005"/>
          </a:xfrm>
          <a:prstGeom prst="rect">
            <a:avLst/>
          </a:prstGeom>
          <a:solidFill>
            <a:srgbClr val="1D68A9"/>
          </a:solidFill>
          <a:ln>
            <a:noFill/>
          </a:ln>
        </p:spPr>
        <p:txBody>
          <a:bodyPr wrap="square" lIns="0" tIns="0" rIns="0" bIns="36000" anchor="ctr" anchorCtr="0">
            <a:noAutofit/>
          </a:bodyPr>
          <a:lstStyle/>
          <a:p>
            <a:pPr algn="ctr">
              <a:spcAft>
                <a:spcPts val="300"/>
              </a:spcAft>
            </a:pPr>
            <a:r>
              <a:rPr lang="ja-JP" altLang="en-US" sz="2400" b="1" spc="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他産業での賃上げ、物価高騰の長期化</a:t>
            </a:r>
          </a:p>
        </p:txBody>
      </p:sp>
      <p:pic>
        <p:nvPicPr>
          <p:cNvPr id="24" name="Google Shape;186;p1">
            <a:extLst>
              <a:ext uri="{FF2B5EF4-FFF2-40B4-BE49-F238E27FC236}">
                <a16:creationId xmlns:a16="http://schemas.microsoft.com/office/drawing/2014/main" id="{94ECA46A-E970-223B-9300-1E731D6AEB4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40532" y="117418"/>
            <a:ext cx="1442978" cy="4715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C935FB-C23B-ABAA-002E-C9FBF57D114B}"/>
              </a:ext>
            </a:extLst>
          </p:cNvPr>
          <p:cNvSpPr txBox="1"/>
          <p:nvPr/>
        </p:nvSpPr>
        <p:spPr>
          <a:xfrm>
            <a:off x="4142882" y="2397932"/>
            <a:ext cx="1609415" cy="52360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60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b="1" spc="1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40.0</a:t>
            </a:r>
            <a:r>
              <a:rPr kumimoji="0" lang="ja-JP" altLang="en-US" sz="2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  <a:endParaRPr kumimoji="0" lang="en-US" altLang="ja-JP" sz="2400" b="0" i="0" u="none" strike="noStrike" kern="1200" cap="none" spc="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C5B71B-6369-5D2D-8473-CB7415A2982C}"/>
              </a:ext>
            </a:extLst>
          </p:cNvPr>
          <p:cNvSpPr txBox="1"/>
          <p:nvPr/>
        </p:nvSpPr>
        <p:spPr>
          <a:xfrm>
            <a:off x="6511856" y="2397932"/>
            <a:ext cx="1805482" cy="52360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60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b="1" spc="1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31.7</a:t>
            </a:r>
            <a:r>
              <a:rPr kumimoji="0" lang="ja-JP" altLang="en-US" sz="2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  <a:endParaRPr kumimoji="0" lang="en-US" altLang="ja-JP" sz="2400" b="0" i="0" u="none" strike="noStrike" kern="1200" cap="none" spc="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319AD7E-875B-19D3-009C-37EFF95358A6}"/>
              </a:ext>
            </a:extLst>
          </p:cNvPr>
          <p:cNvSpPr txBox="1"/>
          <p:nvPr/>
        </p:nvSpPr>
        <p:spPr>
          <a:xfrm>
            <a:off x="863111" y="2483902"/>
            <a:ext cx="2473754" cy="44140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赤字法人の割合</a:t>
            </a:r>
            <a:endParaRPr kumimoji="0" lang="en-US" altLang="ja-JP" sz="2400" b="0" i="0" u="none" strike="noStrike" kern="1200" cap="none" spc="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C508B36-4AFD-0E96-D8F6-07029689E93F}"/>
              </a:ext>
            </a:extLst>
          </p:cNvPr>
          <p:cNvSpPr txBox="1"/>
          <p:nvPr/>
        </p:nvSpPr>
        <p:spPr>
          <a:xfrm>
            <a:off x="-13477" y="5734569"/>
            <a:ext cx="9157478" cy="76788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spcAft>
                <a:spcPts val="300"/>
              </a:spcAft>
            </a:pPr>
            <a:r>
              <a:rPr lang="ja-JP" altLang="en-US" sz="2400" b="1" spc="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世間並みの給与改定を実現できなければ</a:t>
            </a:r>
            <a:endParaRPr lang="en-US" altLang="ja-JP" sz="2400" b="1" spc="3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80000"/>
              </a:lnSpc>
              <a:spcAft>
                <a:spcPts val="300"/>
              </a:spcAft>
            </a:pPr>
            <a:r>
              <a:rPr lang="ja-JP" altLang="en-US" sz="2400" b="1" spc="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他産業への人材流出を食い止められない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E5DCB7B-7C67-6C47-1AAC-363EA91AF9F8}"/>
              </a:ext>
            </a:extLst>
          </p:cNvPr>
          <p:cNvSpPr txBox="1"/>
          <p:nvPr/>
        </p:nvSpPr>
        <p:spPr>
          <a:xfrm>
            <a:off x="502388" y="3979295"/>
            <a:ext cx="2111643" cy="448005"/>
          </a:xfrm>
          <a:prstGeom prst="roundRect">
            <a:avLst>
              <a:gd name="adj" fmla="val 50000"/>
            </a:avLst>
          </a:prstGeom>
          <a:solidFill>
            <a:srgbClr val="8000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80000" tIns="0" rIns="180000" bIns="36000" anchor="ctr" anchorCtr="0">
            <a:no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春闘</a:t>
            </a:r>
            <a:r>
              <a:rPr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5.46</a:t>
            </a:r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  <a:endParaRPr lang="ja-JP" altLang="en-US" sz="2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032DFDD-A64B-D223-674B-EA13DC091A43}"/>
              </a:ext>
            </a:extLst>
          </p:cNvPr>
          <p:cNvSpPr txBox="1"/>
          <p:nvPr/>
        </p:nvSpPr>
        <p:spPr>
          <a:xfrm>
            <a:off x="2614031" y="3979295"/>
            <a:ext cx="4346518" cy="44800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08000" rIns="0" bIns="108000" anchor="ctr" anchorCtr="0">
            <a:no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最賃引上げ</a:t>
            </a:r>
            <a:r>
              <a:rPr lang="en-US" altLang="ja-JP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2020</a:t>
            </a:r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年代に</a:t>
            </a:r>
            <a:r>
              <a:rPr lang="en-US" altLang="ja-JP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1,500</a:t>
            </a:r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EB039B-BEAE-8EB4-4E3A-6E5E25AC2301}"/>
              </a:ext>
            </a:extLst>
          </p:cNvPr>
          <p:cNvSpPr txBox="1"/>
          <p:nvPr/>
        </p:nvSpPr>
        <p:spPr>
          <a:xfrm>
            <a:off x="6960549" y="3979295"/>
            <a:ext cx="1687258" cy="448005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08000" rIns="0" bIns="108000" anchor="ctr" anchorCtr="0">
            <a:no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特定最低賃金</a:t>
            </a:r>
          </a:p>
        </p:txBody>
      </p:sp>
    </p:spTree>
    <p:extLst>
      <p:ext uri="{BB962C8B-B14F-4D97-AF65-F5344CB8AC3E}">
        <p14:creationId xmlns:p14="http://schemas.microsoft.com/office/powerpoint/2010/main" val="1789791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8353</TotalTime>
  <Words>590</Words>
  <Application>Microsoft Office PowerPoint</Application>
  <PresentationFormat>画面に合わせる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BIZ UDPゴシック</vt:lpstr>
      <vt:lpstr>HGPｺﾞｼｯｸE</vt:lpstr>
      <vt:lpstr>ＭＳ Ｐゴシック</vt:lpstr>
      <vt:lpstr>ＭＳ ゴシック</vt:lpstr>
      <vt:lpstr>游ゴシック</vt:lpstr>
      <vt:lpstr>Arial</vt:lpstr>
      <vt:lpstr>Bahnschrift</vt:lpstr>
      <vt:lpstr>Calibri</vt:lpstr>
      <vt:lpstr>Calibri Light</vt:lpstr>
      <vt:lpstr>Office テーマ</vt:lpstr>
      <vt:lpstr>地域の福祉を守り抜くために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全社協福祉懇談会プレゼン</dc:title>
  <dc:creator>全国経営協</dc:creator>
  <cp:lastModifiedBy>mayuko_mochizuki</cp:lastModifiedBy>
  <cp:revision>110</cp:revision>
  <cp:lastPrinted>2025-04-09T01:34:29Z</cp:lastPrinted>
  <dcterms:created xsi:type="dcterms:W3CDTF">2019-06-07T00:18:53Z</dcterms:created>
  <dcterms:modified xsi:type="dcterms:W3CDTF">2025-04-09T01:34:37Z</dcterms:modified>
</cp:coreProperties>
</file>