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3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7">
          <p15:clr>
            <a:srgbClr val="A4A3A4"/>
          </p15:clr>
        </p15:guide>
        <p15:guide id="2" pos="40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FF99"/>
    <a:srgbClr val="009900"/>
    <a:srgbClr val="00FF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00" autoAdjust="0"/>
    <p:restoredTop sz="94660"/>
  </p:normalViewPr>
  <p:slideViewPr>
    <p:cSldViewPr>
      <p:cViewPr>
        <p:scale>
          <a:sx n="72" d="100"/>
          <a:sy n="72" d="100"/>
        </p:scale>
        <p:origin x="2274" y="144"/>
      </p:cViewPr>
      <p:guideLst>
        <p:guide orient="horz" pos="807"/>
        <p:guide pos="40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F7F14-6D85-4593-962D-1B3DEA360BB7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E403C5-80B2-4627-969C-5F0445419A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7623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2021/11/25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532551"/>
              </p:ext>
            </p:extLst>
          </p:nvPr>
        </p:nvGraphicFramePr>
        <p:xfrm>
          <a:off x="447944" y="2473522"/>
          <a:ext cx="5825772" cy="27702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1924">
                  <a:extLst>
                    <a:ext uri="{9D8B030D-6E8A-4147-A177-3AD203B41FA5}">
                      <a16:colId xmlns:a16="http://schemas.microsoft.com/office/drawing/2014/main" val="3110310807"/>
                    </a:ext>
                  </a:extLst>
                </a:gridCol>
                <a:gridCol w="1941924">
                  <a:extLst>
                    <a:ext uri="{9D8B030D-6E8A-4147-A177-3AD203B41FA5}">
                      <a16:colId xmlns:a16="http://schemas.microsoft.com/office/drawing/2014/main" val="2360790445"/>
                    </a:ext>
                  </a:extLst>
                </a:gridCol>
                <a:gridCol w="1941924">
                  <a:extLst>
                    <a:ext uri="{9D8B030D-6E8A-4147-A177-3AD203B41FA5}">
                      <a16:colId xmlns:a16="http://schemas.microsoft.com/office/drawing/2014/main" val="3670262424"/>
                    </a:ext>
                  </a:extLst>
                </a:gridCol>
              </a:tblGrid>
              <a:tr h="1175076">
                <a:tc row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3725720"/>
                  </a:ext>
                </a:extLst>
              </a:tr>
              <a:tr h="345194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子どもを預けるための費用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/>
                        <a:t>　研修会受講料や図書費、</a:t>
                      </a:r>
                    </a:p>
                    <a:p>
                      <a:r>
                        <a:rPr kumimoji="1" lang="ja-JP" altLang="en-US" sz="1000" dirty="0"/>
                        <a:t>　介護福祉士試験受験手数料等</a:t>
                      </a:r>
                    </a:p>
                  </a:txBody>
                  <a:tcPr marT="36000" marB="36000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108877"/>
                  </a:ext>
                </a:extLst>
              </a:tr>
              <a:tr h="930384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7106598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転居に伴う費用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通勤用自転車・バイク等購入費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/>
                        <a:t>介護ウエアなどの業務用被服費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79074"/>
                  </a:ext>
                </a:extLst>
              </a:tr>
            </a:tbl>
          </a:graphicData>
        </a:graphic>
      </p:graphicFrame>
      <p:pic>
        <p:nvPicPr>
          <p:cNvPr id="69" name="Picture 9" descr="介護士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75" y="4160912"/>
            <a:ext cx="994398" cy="874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角丸四角形 39"/>
          <p:cNvSpPr/>
          <p:nvPr/>
        </p:nvSpPr>
        <p:spPr>
          <a:xfrm>
            <a:off x="144000" y="1413689"/>
            <a:ext cx="6561088" cy="3869260"/>
          </a:xfrm>
          <a:prstGeom prst="roundRect">
            <a:avLst>
              <a:gd name="adj" fmla="val 3054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461475" y="8326636"/>
            <a:ext cx="6012000" cy="548300"/>
          </a:xfrm>
          <a:prstGeom prst="roundRect">
            <a:avLst>
              <a:gd name="adj" fmla="val 0"/>
            </a:avLst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rtlCol="0" anchor="ctr"/>
          <a:lstStyle/>
          <a:p>
            <a:pPr>
              <a:lnSpc>
                <a:spcPts val="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障害福祉職員の業務に２年間従事した場合等に、貸付金の返還が免除されます。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44000" y="9117655"/>
            <a:ext cx="6561088" cy="434480"/>
          </a:xfrm>
          <a:prstGeom prst="roundRect">
            <a:avLst>
              <a:gd name="adj" fmla="val 17152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144000" tIns="108000" rIns="0" rtlCol="0" anchor="ctr"/>
          <a:lstStyle/>
          <a:p>
            <a:pPr>
              <a:lnSpc>
                <a:spcPts val="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社会福祉法人静岡県社会福祉協議会　生活支援部生活支援課（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054-254-5244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144000" y="8952709"/>
            <a:ext cx="2592000" cy="26939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prstClr val="white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お申し込み・お問い合わせ先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144000" y="5519091"/>
            <a:ext cx="6561088" cy="3390125"/>
          </a:xfrm>
          <a:prstGeom prst="roundRect">
            <a:avLst>
              <a:gd name="adj" fmla="val 3750"/>
            </a:avLst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0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154681" y="5454606"/>
            <a:ext cx="1944000" cy="27000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ご利用条件について</a:t>
            </a:r>
          </a:p>
        </p:txBody>
      </p:sp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027" y="2804697"/>
            <a:ext cx="1160872" cy="872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7" name="Picture 4" descr="https://www.microsoft.com/ja-jp/CMSImages/ca_02_54.jpg?version=3d64022b-d019-ec1c-1cde-1f1a1d65c3eb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622" y="2795783"/>
            <a:ext cx="1103514" cy="87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681" y="4172543"/>
            <a:ext cx="851667" cy="851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5" name="Picture 7" descr="http://www.printout.jp/clipart/clipart_d/12_norimono/06_bicycle/gif/norimono_0038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91" y="4160912"/>
            <a:ext cx="1053168" cy="832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テキスト ボックス 70"/>
          <p:cNvSpPr txBox="1"/>
          <p:nvPr/>
        </p:nvSpPr>
        <p:spPr>
          <a:xfrm>
            <a:off x="108000" y="9595628"/>
            <a:ext cx="67427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05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利用条件等の詳細については上記にお問い合わせください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60648" y="5922424"/>
            <a:ext cx="6890891" cy="2168070"/>
          </a:xfrm>
          <a:prstGeom prst="roundRect">
            <a:avLst>
              <a:gd name="adj" fmla="val 4282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次の要件を全て満たす方が「障害福祉分野就職支援金」の対象です。</a:t>
            </a: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（１）次のいずれかの研修を受講し、修了した方（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○介護職員初任者研修　○居宅介護職員初任者研修　○障害者居宅介護従事者基礎研修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○重度訪問介護従事者養成研修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（基礎、統合及び行動障害支援いずれかの課程と応用を受講すること）</a:t>
            </a:r>
            <a:endParaRPr lang="en-US" altLang="ja-JP" sz="9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○同行援護従事者養成研修</a:t>
            </a:r>
            <a:r>
              <a:rPr lang="ja-JP" altLang="en-US" sz="9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（基礎、応用を受講すること）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○行動援護従事者養成研修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（２）障害福祉サービス事業所若しくは施設に就労した方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（３）勤務時間が週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時間以上ある方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（４）再就職準備金の貸付を受けたことがない方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200"/>
              </a:spcBef>
            </a:pPr>
            <a:r>
              <a:rPr lang="ja-JP" altLang="en-US" sz="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就労と同時に研修を受講し、事後に研修修了証を提出すれば対象となりますので、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200"/>
              </a:spcBef>
            </a:pP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　事前にお問い合わせ先にご相談ください。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144001" y="1417411"/>
            <a:ext cx="6525088" cy="1245622"/>
          </a:xfrm>
          <a:prstGeom prst="roundRect">
            <a:avLst>
              <a:gd name="adj" fmla="val 0"/>
            </a:avLst>
          </a:prstGeom>
          <a:noFill/>
          <a:ln w="12700"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ts val="1400"/>
              </a:lnSpc>
            </a:pPr>
            <a:endParaRPr lang="en-US" altLang="ja-JP" sz="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4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u="sng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障害福祉のお仕事に就職するための準備経費に係る費用として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最大２０万円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を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　お貸し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します。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200"/>
              </a:lnSpc>
            </a:pPr>
            <a:endParaRPr lang="en-US" altLang="ja-JP" sz="8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r>
              <a:rPr lang="ja-JP" altLang="en-US" sz="1200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▶</a:t>
            </a:r>
            <a:r>
              <a:rPr lang="ja-JP" altLang="en-US" sz="1200" dirty="0">
                <a:solidFill>
                  <a:srgbClr val="FF99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貸付金は２年間障害福祉ｻｰﾋﾞｽの業務に従事することで、</a:t>
            </a:r>
            <a:r>
              <a:rPr lang="ja-JP" altLang="en-US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返還が全額免除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されます。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1066" y="2767426"/>
            <a:ext cx="1929680" cy="746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</a:pPr>
            <a:r>
              <a:rPr kumimoji="1" lang="ja-JP" altLang="en-US" sz="135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たとえば、</a:t>
            </a:r>
            <a:endParaRPr kumimoji="1" lang="en-US" altLang="ja-JP" sz="1350" b="1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35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このような費用に</a:t>
            </a:r>
            <a:endParaRPr lang="en-US" altLang="ja-JP" sz="1350" b="1" dirty="0">
              <a:solidFill>
                <a:srgbClr val="00B0F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700"/>
              </a:lnSpc>
            </a:pPr>
            <a:r>
              <a:rPr kumimoji="1" lang="ja-JP" altLang="en-US" sz="135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ご利用いただけます。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3549" y="3405714"/>
            <a:ext cx="1936391" cy="484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6000" indent="-126000"/>
            <a:r>
              <a:rPr lang="en-US" altLang="ja-JP" sz="850" dirty="0"/>
              <a:t>※</a:t>
            </a:r>
            <a:r>
              <a:rPr lang="ja-JP" altLang="en-US" sz="850" dirty="0"/>
              <a:t>この他にもご利用いただける費用がありますので、詳細は下のお問い合わせ先でご確認ください。</a:t>
            </a:r>
            <a:endParaRPr kumimoji="1" lang="ja-JP" altLang="en-US" sz="850" dirty="0"/>
          </a:p>
        </p:txBody>
      </p:sp>
      <p:sp>
        <p:nvSpPr>
          <p:cNvPr id="2" name="角丸四角形 1"/>
          <p:cNvSpPr/>
          <p:nvPr/>
        </p:nvSpPr>
        <p:spPr>
          <a:xfrm>
            <a:off x="474827" y="8260909"/>
            <a:ext cx="1692000" cy="234000"/>
          </a:xfrm>
          <a:prstGeom prst="roundRect">
            <a:avLst>
              <a:gd name="adj" fmla="val 50000"/>
            </a:avLst>
          </a:prstGeom>
          <a:solidFill>
            <a:srgbClr val="00B0F0"/>
          </a:solidFill>
          <a:ln w="12700">
            <a:solidFill>
              <a:schemeClr val="tx1"/>
            </a:solidFill>
            <a:prstDash val="sysDot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返還の免除について</a:t>
            </a:r>
          </a:p>
        </p:txBody>
      </p:sp>
      <p:sp>
        <p:nvSpPr>
          <p:cNvPr id="23" name="タイトル 1"/>
          <p:cNvSpPr txBox="1">
            <a:spLocks/>
          </p:cNvSpPr>
          <p:nvPr/>
        </p:nvSpPr>
        <p:spPr>
          <a:xfrm>
            <a:off x="72000" y="-194400"/>
            <a:ext cx="6693842" cy="1403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4800"/>
              </a:lnSpc>
            </a:pP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障害福祉分野で働いてみませんか？</a:t>
            </a:r>
            <a:b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37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障害福祉分野就職支援金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のご案内</a:t>
            </a:r>
          </a:p>
        </p:txBody>
      </p:sp>
      <p:sp>
        <p:nvSpPr>
          <p:cNvPr id="41" name="角丸四角形 40"/>
          <p:cNvSpPr/>
          <p:nvPr/>
        </p:nvSpPr>
        <p:spPr>
          <a:xfrm>
            <a:off x="144000" y="1280592"/>
            <a:ext cx="4293112" cy="311764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108000" rtlCol="0" anchor="ctr"/>
          <a:lstStyle/>
          <a:p>
            <a:r>
              <a:rPr lang="ja-JP" altLang="en-US" sz="1400" b="1" dirty="0">
                <a:solidFill>
                  <a:schemeClr val="bg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障害福祉職員の「障害福祉分野就職支援金」とは</a:t>
            </a:r>
          </a:p>
        </p:txBody>
      </p:sp>
    </p:spTree>
    <p:extLst>
      <p:ext uri="{BB962C8B-B14F-4D97-AF65-F5344CB8AC3E}">
        <p14:creationId xmlns:p14="http://schemas.microsoft.com/office/powerpoint/2010/main" val="1920562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13235</TotalTime>
  <Words>384</Words>
  <Application>Microsoft Office PowerPoint</Application>
  <PresentationFormat>A4 210 x 297 mm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HG丸ｺﾞｼｯｸM-PRO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現在、介護職から離職されている方に・・・ 再就職準備金のご案内</dc:title>
  <dc:creator>徳久 知之(tokuhisa-tomoyuki)</dc:creator>
  <cp:lastModifiedBy>noriko_takeda</cp:lastModifiedBy>
  <cp:revision>134</cp:revision>
  <cp:lastPrinted>2021-04-06T08:36:39Z</cp:lastPrinted>
  <dcterms:created xsi:type="dcterms:W3CDTF">2017-04-05T09:38:04Z</dcterms:created>
  <dcterms:modified xsi:type="dcterms:W3CDTF">2021-11-25T07:22:09Z</dcterms:modified>
</cp:coreProperties>
</file>